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6" r:id="rId3"/>
    <p:sldId id="267" r:id="rId4"/>
    <p:sldId id="265" r:id="rId5"/>
    <p:sldId id="268" r:id="rId6"/>
    <p:sldId id="269" r:id="rId7"/>
    <p:sldId id="271" r:id="rId8"/>
    <p:sldId id="260" r:id="rId9"/>
    <p:sldId id="261" r:id="rId10"/>
    <p:sldId id="262" r:id="rId11"/>
    <p:sldId id="257" r:id="rId12"/>
    <p:sldId id="258" r:id="rId13"/>
    <p:sldId id="259"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5D9B1ED-F65C-4D4A-9EE7-8AEF36E9B607}"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1302136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5D9B1ED-F65C-4D4A-9EE7-8AEF36E9B607}"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927124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5D9B1ED-F65C-4D4A-9EE7-8AEF36E9B607}"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3512119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5D9B1ED-F65C-4D4A-9EE7-8AEF36E9B607}"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141119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D9B1ED-F65C-4D4A-9EE7-8AEF36E9B607}"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111131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5D9B1ED-F65C-4D4A-9EE7-8AEF36E9B607}"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2346225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5D9B1ED-F65C-4D4A-9EE7-8AEF36E9B607}" type="datetimeFigureOut">
              <a:rPr lang="en-IN" smtClean="0"/>
              <a:t>26-04-2022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1428805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5D9B1ED-F65C-4D4A-9EE7-8AEF36E9B607}" type="datetimeFigureOut">
              <a:rPr lang="en-IN" smtClean="0"/>
              <a:t>26-04-2022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2356287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D9B1ED-F65C-4D4A-9EE7-8AEF36E9B607}" type="datetimeFigureOut">
              <a:rPr lang="en-IN" smtClean="0"/>
              <a:t>26-04-2022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315887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D9B1ED-F65C-4D4A-9EE7-8AEF36E9B607}"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1207543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D9B1ED-F65C-4D4A-9EE7-8AEF36E9B607}"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8B5C92-F256-43CD-9479-F6D6C5C88689}" type="slidenum">
              <a:rPr lang="en-IN" smtClean="0"/>
              <a:t>‹#›</a:t>
            </a:fld>
            <a:endParaRPr lang="en-IN"/>
          </a:p>
        </p:txBody>
      </p:sp>
    </p:spTree>
    <p:extLst>
      <p:ext uri="{BB962C8B-B14F-4D97-AF65-F5344CB8AC3E}">
        <p14:creationId xmlns:p14="http://schemas.microsoft.com/office/powerpoint/2010/main" val="1273235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D9B1ED-F65C-4D4A-9EE7-8AEF36E9B607}" type="datetimeFigureOut">
              <a:rPr lang="en-IN" smtClean="0"/>
              <a:t>26-04-2022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B5C92-F256-43CD-9479-F6D6C5C88689}" type="slidenum">
              <a:rPr lang="en-IN" smtClean="0"/>
              <a:t>‹#›</a:t>
            </a:fld>
            <a:endParaRPr lang="en-IN"/>
          </a:p>
        </p:txBody>
      </p:sp>
    </p:spTree>
    <p:extLst>
      <p:ext uri="{BB962C8B-B14F-4D97-AF65-F5344CB8AC3E}">
        <p14:creationId xmlns:p14="http://schemas.microsoft.com/office/powerpoint/2010/main" val="24397717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9032" y="897467"/>
            <a:ext cx="9033933" cy="2104496"/>
          </a:xfrm>
        </p:spPr>
        <p:txBody>
          <a:bodyPr>
            <a:normAutofit/>
          </a:bodyPr>
          <a:lstStyle/>
          <a:p>
            <a:r>
              <a:rPr lang="en-IN" sz="5400" u="sng" dirty="0" smtClean="0">
                <a:latin typeface="Times New Roman" panose="02020603050405020304" pitchFamily="18" charset="0"/>
                <a:cs typeface="Times New Roman" panose="02020603050405020304" pitchFamily="18" charset="0"/>
              </a:rPr>
              <a:t>Crime Record Management System</a:t>
            </a:r>
            <a:endParaRPr lang="en-IN" sz="5400" u="sng"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33" t="2778" r="1645" b="2967"/>
          <a:stretch/>
        </p:blipFill>
        <p:spPr>
          <a:xfrm>
            <a:off x="2793997" y="3623733"/>
            <a:ext cx="6417733" cy="2997200"/>
          </a:xfrm>
          <a:prstGeom prst="rect">
            <a:avLst/>
          </a:prstGeom>
        </p:spPr>
      </p:pic>
    </p:spTree>
    <p:extLst>
      <p:ext uri="{BB962C8B-B14F-4D97-AF65-F5344CB8AC3E}">
        <p14:creationId xmlns:p14="http://schemas.microsoft.com/office/powerpoint/2010/main" val="8376136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5399607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626600" cy="811742"/>
          </a:xfrm>
        </p:spPr>
        <p:txBody>
          <a:bodyPr>
            <a:normAutofit fontScale="90000"/>
          </a:bodyPr>
          <a:lstStyle/>
          <a:p>
            <a:pPr algn="ctr"/>
            <a:r>
              <a:rPr lang="en-IN" sz="4000" dirty="0" smtClean="0">
                <a:latin typeface="Times New Roman" panose="02020603050405020304" pitchFamily="18" charset="0"/>
                <a:cs typeface="Times New Roman" panose="02020603050405020304" pitchFamily="18" charset="0"/>
              </a:rPr>
              <a:t>Find the Police Officer who handled the case of suspects Ali Bhai and </a:t>
            </a:r>
            <a:r>
              <a:rPr lang="en-IN" sz="4000" dirty="0" err="1" smtClean="0">
                <a:latin typeface="Times New Roman" panose="02020603050405020304" pitchFamily="18" charset="0"/>
                <a:cs typeface="Times New Roman" panose="02020603050405020304" pitchFamily="18" charset="0"/>
              </a:rPr>
              <a:t>Sukumar</a:t>
            </a:r>
            <a:r>
              <a:rPr lang="en-IN" sz="4000" dirty="0" smtClean="0">
                <a:latin typeface="Times New Roman" panose="02020603050405020304" pitchFamily="18" charset="0"/>
                <a:cs typeface="Times New Roman" panose="02020603050405020304" pitchFamily="18" charset="0"/>
              </a:rPr>
              <a:t> </a:t>
            </a:r>
            <a:r>
              <a:rPr lang="en-IN" sz="4000" dirty="0" err="1" smtClean="0">
                <a:latin typeface="Times New Roman" panose="02020603050405020304" pitchFamily="18" charset="0"/>
                <a:cs typeface="Times New Roman" panose="02020603050405020304" pitchFamily="18" charset="0"/>
              </a:rPr>
              <a:t>Kurup</a:t>
            </a:r>
            <a:r>
              <a:rPr lang="en-IN" sz="4000" dirty="0" smtClean="0">
                <a:latin typeface="Times New Roman" panose="02020603050405020304" pitchFamily="18" charset="0"/>
                <a:cs typeface="Times New Roman" panose="02020603050405020304" pitchFamily="18" charset="0"/>
              </a:rPr>
              <a:t>, using </a:t>
            </a:r>
            <a:r>
              <a:rPr lang="en-IN" sz="4000" dirty="0" err="1" smtClean="0">
                <a:latin typeface="Times New Roman" panose="02020603050405020304" pitchFamily="18" charset="0"/>
                <a:cs typeface="Times New Roman" panose="02020603050405020304" pitchFamily="18" charset="0"/>
              </a:rPr>
              <a:t>SubQuery</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5467" y="1783291"/>
            <a:ext cx="8483599" cy="4609042"/>
          </a:xfrm>
        </p:spPr>
      </p:pic>
    </p:spTree>
    <p:extLst>
      <p:ext uri="{BB962C8B-B14F-4D97-AF65-F5344CB8AC3E}">
        <p14:creationId xmlns:p14="http://schemas.microsoft.com/office/powerpoint/2010/main" val="3452800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smtClean="0">
                <a:latin typeface="Times New Roman" panose="02020603050405020304" pitchFamily="18" charset="0"/>
                <a:cs typeface="Times New Roman" panose="02020603050405020304" pitchFamily="18" charset="0"/>
              </a:rPr>
              <a:t>Find the Suspects and their Motive Involved in the Crime ID C102345?</a:t>
            </a:r>
            <a:endParaRPr lang="en-IN" sz="36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0338787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dirty="0" smtClean="0">
                <a:latin typeface="Times New Roman" panose="02020603050405020304" pitchFamily="18" charset="0"/>
                <a:cs typeface="Times New Roman" panose="02020603050405020304" pitchFamily="18" charset="0"/>
              </a:rPr>
              <a:t>List all the Crimes recorded along with the victims and Suspects Involved in a Crime?</a:t>
            </a:r>
            <a:endParaRPr lang="en-IN"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007476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dirty="0" smtClean="0">
                <a:latin typeface="Times New Roman" panose="02020603050405020304" pitchFamily="18" charset="0"/>
                <a:cs typeface="Times New Roman" panose="02020603050405020304" pitchFamily="18" charset="0"/>
              </a:rPr>
              <a:t>Find the </a:t>
            </a:r>
            <a:r>
              <a:rPr lang="en-IN" sz="2800" dirty="0" err="1" smtClean="0">
                <a:latin typeface="Times New Roman" panose="02020603050405020304" pitchFamily="18" charset="0"/>
                <a:cs typeface="Times New Roman" panose="02020603050405020304" pitchFamily="18" charset="0"/>
              </a:rPr>
              <a:t>Crime_ID</a:t>
            </a:r>
            <a:r>
              <a:rPr lang="en-IN" sz="2800" dirty="0" smtClean="0">
                <a:latin typeface="Times New Roman" panose="02020603050405020304" pitchFamily="18" charset="0"/>
                <a:cs typeface="Times New Roman" panose="02020603050405020304" pitchFamily="18" charset="0"/>
              </a:rPr>
              <a:t>, Date of Crime </a:t>
            </a:r>
            <a:r>
              <a:rPr lang="en-IN" sz="2800" dirty="0" err="1" smtClean="0">
                <a:latin typeface="Times New Roman" panose="02020603050405020304" pitchFamily="18" charset="0"/>
                <a:cs typeface="Times New Roman" panose="02020603050405020304" pitchFamily="18" charset="0"/>
              </a:rPr>
              <a:t>Comitted</a:t>
            </a:r>
            <a:r>
              <a:rPr lang="en-IN" sz="2800" dirty="0" smtClean="0">
                <a:latin typeface="Times New Roman" panose="02020603050405020304" pitchFamily="18" charset="0"/>
                <a:cs typeface="Times New Roman" panose="02020603050405020304" pitchFamily="18" charset="0"/>
              </a:rPr>
              <a:t>, and </a:t>
            </a:r>
            <a:r>
              <a:rPr lang="en-IN" sz="2800" dirty="0" err="1" smtClean="0">
                <a:latin typeface="Times New Roman" panose="02020603050405020304" pitchFamily="18" charset="0"/>
                <a:cs typeface="Times New Roman" panose="02020603050405020304" pitchFamily="18" charset="0"/>
              </a:rPr>
              <a:t>Crime_Type_Description</a:t>
            </a:r>
            <a:r>
              <a:rPr lang="en-IN" sz="2800" dirty="0" smtClean="0">
                <a:latin typeface="Times New Roman" panose="02020603050405020304" pitchFamily="18" charset="0"/>
                <a:cs typeface="Times New Roman" panose="02020603050405020304" pitchFamily="18" charset="0"/>
              </a:rPr>
              <a:t> from the Crime, Suspect “</a:t>
            </a:r>
            <a:r>
              <a:rPr lang="en-IN" sz="2800" dirty="0" err="1" smtClean="0">
                <a:latin typeface="Times New Roman" panose="02020603050405020304" pitchFamily="18" charset="0"/>
                <a:cs typeface="Times New Roman" panose="02020603050405020304" pitchFamily="18" charset="0"/>
              </a:rPr>
              <a:t>Mahith</a:t>
            </a:r>
            <a:r>
              <a:rPr lang="en-IN" sz="2800" dirty="0" smtClean="0">
                <a:latin typeface="Times New Roman" panose="02020603050405020304" pitchFamily="18" charset="0"/>
                <a:cs typeface="Times New Roman" panose="02020603050405020304" pitchFamily="18" charset="0"/>
              </a:rPr>
              <a:t> </a:t>
            </a:r>
            <a:r>
              <a:rPr lang="en-IN" sz="2800" dirty="0" err="1" smtClean="0">
                <a:latin typeface="Times New Roman" panose="02020603050405020304" pitchFamily="18" charset="0"/>
                <a:cs typeface="Times New Roman" panose="02020603050405020304" pitchFamily="18" charset="0"/>
              </a:rPr>
              <a:t>Devathi</a:t>
            </a:r>
            <a:r>
              <a:rPr lang="en-IN" sz="2800" dirty="0" smtClean="0">
                <a:latin typeface="Times New Roman" panose="02020603050405020304" pitchFamily="18" charset="0"/>
                <a:cs typeface="Times New Roman" panose="02020603050405020304" pitchFamily="18" charset="0"/>
              </a:rPr>
              <a:t>” was Involved in ?</a:t>
            </a:r>
            <a:endParaRPr lang="en-IN" sz="28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21324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3200" dirty="0" smtClean="0">
                <a:latin typeface="Times New Roman" panose="02020603050405020304" pitchFamily="18" charset="0"/>
                <a:cs typeface="Times New Roman" panose="02020603050405020304" pitchFamily="18" charset="0"/>
              </a:rPr>
              <a:t>Display the Verdict, Punishment , and the sections Involved in the Crime C102345, along with the Victims and Suspects names involved in the crime?</a:t>
            </a:r>
            <a:endParaRPr lang="en-IN"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5690197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0240" y="518160"/>
            <a:ext cx="10703560" cy="5658802"/>
          </a:xfrm>
        </p:spPr>
        <p:txBody>
          <a:bodyPr/>
          <a:lstStyle/>
          <a:p>
            <a:pPr>
              <a:lnSpc>
                <a:spcPct val="100000"/>
              </a:lnSpc>
            </a:pPr>
            <a:r>
              <a:rPr lang="en-IN" sz="3600" dirty="0" smtClean="0">
                <a:latin typeface="Times New Roman" panose="02020603050405020304" pitchFamily="18" charset="0"/>
                <a:cs typeface="Times New Roman" panose="02020603050405020304" pitchFamily="18" charset="0"/>
              </a:rPr>
              <a:t>Bihar is a state in the North-Eastern part of India, it is one of the states with highest crime rate in India.</a:t>
            </a:r>
          </a:p>
          <a:p>
            <a:pPr marL="0" indent="0">
              <a:lnSpc>
                <a:spcPct val="100000"/>
              </a:lnSpc>
              <a:buNone/>
            </a:pPr>
            <a:endParaRPr lang="en-IN" sz="3600" dirty="0">
              <a:latin typeface="Times New Roman" panose="02020603050405020304" pitchFamily="18" charset="0"/>
              <a:cs typeface="Times New Roman" panose="02020603050405020304" pitchFamily="18" charset="0"/>
            </a:endParaRPr>
          </a:p>
          <a:p>
            <a:r>
              <a:rPr lang="en-IN" sz="3600" dirty="0" smtClean="0">
                <a:latin typeface="Times New Roman" panose="02020603050405020304" pitchFamily="18" charset="0"/>
                <a:cs typeface="Times New Roman" panose="02020603050405020304" pitchFamily="18" charset="0"/>
              </a:rPr>
              <a:t>According to a survey  average crimes reported in </a:t>
            </a:r>
            <a:r>
              <a:rPr lang="en-IN" sz="3600" dirty="0">
                <a:latin typeface="Times New Roman" panose="02020603050405020304" pitchFamily="18" charset="0"/>
                <a:cs typeface="Times New Roman" panose="02020603050405020304" pitchFamily="18" charset="0"/>
              </a:rPr>
              <a:t>B</a:t>
            </a:r>
            <a:r>
              <a:rPr lang="en-IN" sz="3600" dirty="0" smtClean="0">
                <a:latin typeface="Times New Roman" panose="02020603050405020304" pitchFamily="18" charset="0"/>
                <a:cs typeface="Times New Roman" panose="02020603050405020304" pitchFamily="18" charset="0"/>
              </a:rPr>
              <a:t>ihar for a year is 2,62,815. </a:t>
            </a:r>
          </a:p>
          <a:p>
            <a:endParaRPr lang="en-IN" dirty="0"/>
          </a:p>
        </p:txBody>
      </p:sp>
    </p:spTree>
    <p:extLst>
      <p:ext uri="{BB962C8B-B14F-4D97-AF65-F5344CB8AC3E}">
        <p14:creationId xmlns:p14="http://schemas.microsoft.com/office/powerpoint/2010/main" val="2254792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2400" dirty="0" smtClean="0">
                <a:latin typeface="Times New Roman" panose="02020603050405020304" pitchFamily="18" charset="0"/>
                <a:cs typeface="Times New Roman" panose="02020603050405020304" pitchFamily="18" charset="0"/>
              </a:rPr>
              <a:t>Here are the crime statistics of Bihar in the last two decades according to the Bihar Police Department :</a:t>
            </a:r>
            <a:endParaRPr lang="en-IN" sz="24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l="-802" t="12016" b="21705"/>
          <a:stretch/>
        </p:blipFill>
        <p:spPr>
          <a:xfrm>
            <a:off x="838200" y="1768475"/>
            <a:ext cx="11166475" cy="4335992"/>
          </a:xfrm>
        </p:spPr>
      </p:pic>
    </p:spTree>
    <p:extLst>
      <p:ext uri="{BB962C8B-B14F-4D97-AF65-F5344CB8AC3E}">
        <p14:creationId xmlns:p14="http://schemas.microsoft.com/office/powerpoint/2010/main" val="2017298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320" y="477520"/>
            <a:ext cx="10825480" cy="5699443"/>
          </a:xfrm>
        </p:spPr>
        <p:txBody>
          <a:bodyPr>
            <a:normAutofit/>
          </a:bodyPr>
          <a:lstStyle/>
          <a:p>
            <a:pPr algn="just">
              <a:lnSpc>
                <a:spcPct val="100000"/>
              </a:lnSpc>
            </a:pPr>
            <a:r>
              <a:rPr lang="en-IN" sz="3600" dirty="0">
                <a:latin typeface="Times New Roman" panose="02020603050405020304" pitchFamily="18" charset="0"/>
                <a:cs typeface="Times New Roman" panose="02020603050405020304" pitchFamily="18" charset="0"/>
              </a:rPr>
              <a:t>The Government of Bihar wanted </a:t>
            </a:r>
            <a:r>
              <a:rPr lang="en-IN" sz="3600" dirty="0" smtClean="0">
                <a:latin typeface="Times New Roman" panose="02020603050405020304" pitchFamily="18" charset="0"/>
                <a:cs typeface="Times New Roman" panose="02020603050405020304" pitchFamily="18" charset="0"/>
              </a:rPr>
              <a:t>improve their </a:t>
            </a:r>
            <a:r>
              <a:rPr lang="en-IN" sz="3600" dirty="0">
                <a:latin typeface="Times New Roman" panose="02020603050405020304" pitchFamily="18" charset="0"/>
                <a:cs typeface="Times New Roman" panose="02020603050405020304" pitchFamily="18" charset="0"/>
              </a:rPr>
              <a:t>data base system to keep track of all crime’s that occurred in the State of Bihar. This way the police department can make use of system to refer other cases from the past and assign police officers to a certain location in the future based on the crime statistics in a certain location.</a:t>
            </a:r>
          </a:p>
        </p:txBody>
      </p:sp>
    </p:spTree>
    <p:extLst>
      <p:ext uri="{BB962C8B-B14F-4D97-AF65-F5344CB8AC3E}">
        <p14:creationId xmlns:p14="http://schemas.microsoft.com/office/powerpoint/2010/main" val="12337066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2" y="203201"/>
            <a:ext cx="9406467" cy="920221"/>
          </a:xfrm>
        </p:spPr>
        <p:txBody>
          <a:bodyPr>
            <a:normAutofit/>
          </a:bodyPr>
          <a:lstStyle/>
          <a:p>
            <a:r>
              <a:rPr lang="en-IN" sz="3600" u="sng" dirty="0" smtClean="0">
                <a:latin typeface="Times New Roman" panose="02020603050405020304" pitchFamily="18" charset="0"/>
                <a:cs typeface="Times New Roman" panose="02020603050405020304" pitchFamily="18" charset="0"/>
              </a:rPr>
              <a:t>Assumptions:</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2533" y="1123422"/>
            <a:ext cx="10981267" cy="5053541"/>
          </a:xfrm>
        </p:spPr>
        <p:txBody>
          <a:bodyPr>
            <a:normAutofit fontScale="85000" lnSpcReduction="20000"/>
          </a:bodyPr>
          <a:lstStyle/>
          <a:p>
            <a:pPr lvl="0"/>
            <a:r>
              <a:rPr lang="en-IN" sz="3000" dirty="0">
                <a:latin typeface="Times New Roman" panose="02020603050405020304" pitchFamily="18" charset="0"/>
                <a:cs typeface="Times New Roman" panose="02020603050405020304" pitchFamily="18" charset="0"/>
              </a:rPr>
              <a:t>A city can have Zero- or- Many crimes reported, however a </a:t>
            </a:r>
            <a:r>
              <a:rPr lang="en-IN" sz="3000" dirty="0" err="1">
                <a:latin typeface="Times New Roman" panose="02020603050405020304" pitchFamily="18" charset="0"/>
                <a:cs typeface="Times New Roman" panose="02020603050405020304" pitchFamily="18" charset="0"/>
              </a:rPr>
              <a:t>crime_id</a:t>
            </a:r>
            <a:r>
              <a:rPr lang="en-IN" sz="3000" dirty="0">
                <a:latin typeface="Times New Roman" panose="02020603050405020304" pitchFamily="18" charset="0"/>
                <a:cs typeface="Times New Roman" panose="02020603050405020304" pitchFamily="18" charset="0"/>
              </a:rPr>
              <a:t> and </a:t>
            </a:r>
            <a:r>
              <a:rPr lang="en-IN" sz="3000" dirty="0" err="1">
                <a:latin typeface="Times New Roman" panose="02020603050405020304" pitchFamily="18" charset="0"/>
                <a:cs typeface="Times New Roman" panose="02020603050405020304" pitchFamily="18" charset="0"/>
              </a:rPr>
              <a:t>police_id</a:t>
            </a:r>
            <a:r>
              <a:rPr lang="en-IN" sz="3000" dirty="0">
                <a:latin typeface="Times New Roman" panose="02020603050405020304" pitchFamily="18" charset="0"/>
                <a:cs typeface="Times New Roman" panose="02020603050405020304" pitchFamily="18" charset="0"/>
              </a:rPr>
              <a:t> can uniquely identify a city (one-one). </a:t>
            </a:r>
            <a:r>
              <a:rPr lang="en-IN" sz="3000" dirty="0" err="1">
                <a:latin typeface="Times New Roman" panose="02020603050405020304" pitchFamily="18" charset="0"/>
                <a:cs typeface="Times New Roman" panose="02020603050405020304" pitchFamily="18" charset="0"/>
              </a:rPr>
              <a:t>Police_ID</a:t>
            </a:r>
            <a:r>
              <a:rPr lang="en-IN" sz="3000" dirty="0">
                <a:latin typeface="Times New Roman" panose="02020603050405020304" pitchFamily="18" charset="0"/>
                <a:cs typeface="Times New Roman" panose="02020603050405020304" pitchFamily="18" charset="0"/>
              </a:rPr>
              <a:t> represents a police station in a city</a:t>
            </a:r>
            <a:r>
              <a:rPr lang="en-IN" sz="3000" dirty="0" smtClean="0">
                <a:latin typeface="Times New Roman" panose="02020603050405020304" pitchFamily="18" charset="0"/>
                <a:cs typeface="Times New Roman" panose="02020603050405020304" pitchFamily="18" charset="0"/>
              </a:rPr>
              <a:t>.</a:t>
            </a:r>
          </a:p>
          <a:p>
            <a:pPr marL="0" lvl="0" indent="0">
              <a:buNone/>
            </a:pPr>
            <a:endParaRPr lang="en-IN" sz="3000" dirty="0">
              <a:latin typeface="Times New Roman" panose="02020603050405020304" pitchFamily="18" charset="0"/>
              <a:cs typeface="Times New Roman" panose="02020603050405020304" pitchFamily="18" charset="0"/>
            </a:endParaRPr>
          </a:p>
          <a:p>
            <a:pPr lvl="0"/>
            <a:r>
              <a:rPr lang="en-IN" sz="3000" dirty="0">
                <a:latin typeface="Times New Roman" panose="02020603050405020304" pitchFamily="18" charset="0"/>
                <a:cs typeface="Times New Roman" panose="02020603050405020304" pitchFamily="18" charset="0"/>
              </a:rPr>
              <a:t>There can be one or more Informants that can file an FIR, but an FIR can be filed by One-One Informant</a:t>
            </a:r>
            <a:r>
              <a:rPr lang="en-IN" sz="3000" dirty="0" smtClean="0">
                <a:latin typeface="Times New Roman" panose="02020603050405020304" pitchFamily="18" charset="0"/>
                <a:cs typeface="Times New Roman" panose="02020603050405020304" pitchFamily="18" charset="0"/>
              </a:rPr>
              <a:t>.</a:t>
            </a:r>
          </a:p>
          <a:p>
            <a:pPr marL="0" lvl="0" indent="0">
              <a:buNone/>
            </a:pPr>
            <a:endParaRPr lang="en-IN" sz="3000" dirty="0">
              <a:latin typeface="Times New Roman" panose="02020603050405020304" pitchFamily="18" charset="0"/>
              <a:cs typeface="Times New Roman" panose="02020603050405020304" pitchFamily="18" charset="0"/>
            </a:endParaRPr>
          </a:p>
          <a:p>
            <a:pPr lvl="0"/>
            <a:r>
              <a:rPr lang="en-IN" sz="3000" dirty="0">
                <a:latin typeface="Times New Roman" panose="02020603050405020304" pitchFamily="18" charset="0"/>
                <a:cs typeface="Times New Roman" panose="02020603050405020304" pitchFamily="18" charset="0"/>
              </a:rPr>
              <a:t>A police officer can have One-or –many Fir’s under his belt, however, an FIR can be assigned to one and only police officer</a:t>
            </a:r>
            <a:r>
              <a:rPr lang="en-IN" sz="3000" dirty="0" smtClean="0">
                <a:latin typeface="Times New Roman" panose="02020603050405020304" pitchFamily="18" charset="0"/>
                <a:cs typeface="Times New Roman" panose="02020603050405020304" pitchFamily="18" charset="0"/>
              </a:rPr>
              <a:t>.</a:t>
            </a:r>
          </a:p>
          <a:p>
            <a:pPr marL="0" lvl="0" indent="0">
              <a:buNone/>
            </a:pPr>
            <a:endParaRPr lang="en-IN" sz="3000" dirty="0">
              <a:latin typeface="Times New Roman" panose="02020603050405020304" pitchFamily="18" charset="0"/>
              <a:cs typeface="Times New Roman" panose="02020603050405020304" pitchFamily="18" charset="0"/>
            </a:endParaRPr>
          </a:p>
          <a:p>
            <a:pPr lvl="0"/>
            <a:r>
              <a:rPr lang="en-IN" sz="3000" dirty="0">
                <a:latin typeface="Times New Roman" panose="02020603050405020304" pitchFamily="18" charset="0"/>
                <a:cs typeface="Times New Roman" panose="02020603050405020304" pitchFamily="18" charset="0"/>
              </a:rPr>
              <a:t>A police officer can handle one or Many crimes, as he’s the head of the police station and the </a:t>
            </a:r>
            <a:r>
              <a:rPr lang="en-IN" sz="3000" dirty="0" smtClean="0">
                <a:latin typeface="Times New Roman" panose="02020603050405020304" pitchFamily="18" charset="0"/>
                <a:cs typeface="Times New Roman" panose="02020603050405020304" pitchFamily="18" charset="0"/>
              </a:rPr>
              <a:t>city.</a:t>
            </a:r>
          </a:p>
          <a:p>
            <a:pPr marL="0" lvl="0" indent="0">
              <a:buNone/>
            </a:pPr>
            <a:endParaRPr lang="en-IN" dirty="0">
              <a:latin typeface="Times New Roman" panose="02020603050405020304" pitchFamily="18" charset="0"/>
              <a:cs typeface="Times New Roman" panose="02020603050405020304" pitchFamily="18" charset="0"/>
            </a:endParaRPr>
          </a:p>
          <a:p>
            <a:pPr marL="0" lvl="0" indent="0">
              <a:buNone/>
            </a:pP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36412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99533"/>
            <a:ext cx="10820400" cy="5677430"/>
          </a:xfrm>
        </p:spPr>
        <p:txBody>
          <a:bodyPr>
            <a:normAutofit lnSpcReduction="10000"/>
          </a:bodyPr>
          <a:lstStyle/>
          <a:p>
            <a:pPr lvl="0"/>
            <a:r>
              <a:rPr lang="en-IN" dirty="0" smtClean="0">
                <a:latin typeface="Times New Roman" panose="02020603050405020304" pitchFamily="18" charset="0"/>
                <a:cs typeface="Times New Roman" panose="02020603050405020304" pitchFamily="18" charset="0"/>
              </a:rPr>
              <a:t>A victim can be affected by one or many crimes, and vice versa</a:t>
            </a:r>
            <a:endParaRPr lang="en-IN" dirty="0" smtClean="0">
              <a:latin typeface="Times New Roman" panose="02020603050405020304" pitchFamily="18" charset="0"/>
              <a:cs typeface="Times New Roman" panose="02020603050405020304" pitchFamily="18" charset="0"/>
            </a:endParaRPr>
          </a:p>
          <a:p>
            <a:pPr lvl="0"/>
            <a:endParaRPr lang="en-IN" dirty="0">
              <a:latin typeface="Times New Roman" panose="02020603050405020304" pitchFamily="18" charset="0"/>
              <a:cs typeface="Times New Roman" panose="02020603050405020304" pitchFamily="18" charset="0"/>
            </a:endParaRPr>
          </a:p>
          <a:p>
            <a:pPr lvl="0"/>
            <a:r>
              <a:rPr lang="en-IN" dirty="0" smtClean="0">
                <a:latin typeface="Times New Roman" panose="02020603050405020304" pitchFamily="18" charset="0"/>
                <a:cs typeface="Times New Roman" panose="02020603050405020304" pitchFamily="18" charset="0"/>
              </a:rPr>
              <a:t>So</a:t>
            </a:r>
            <a:r>
              <a:rPr lang="en-IN" dirty="0">
                <a:latin typeface="Times New Roman" panose="02020603050405020304" pitchFamily="18" charset="0"/>
                <a:cs typeface="Times New Roman" panose="02020603050405020304" pitchFamily="18" charset="0"/>
              </a:rPr>
              <a:t>, the M-M relationship can be avoided by using the “bridging entity” </a:t>
            </a:r>
            <a:r>
              <a:rPr lang="en-IN" dirty="0" err="1" smtClean="0">
                <a:latin typeface="Times New Roman" panose="02020603050405020304" pitchFamily="18" charset="0"/>
                <a:cs typeface="Times New Roman" panose="02020603050405020304" pitchFamily="18" charset="0"/>
              </a:rPr>
              <a:t>Crime_Victim</a:t>
            </a:r>
            <a:endParaRPr lang="en-IN" dirty="0" smtClean="0">
              <a:latin typeface="Times New Roman" panose="02020603050405020304" pitchFamily="18" charset="0"/>
              <a:cs typeface="Times New Roman" panose="02020603050405020304" pitchFamily="18" charset="0"/>
            </a:endParaRPr>
          </a:p>
          <a:p>
            <a:pPr marL="0" lvl="0" indent="0">
              <a:buNone/>
            </a:pP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Crime_victim</a:t>
            </a:r>
            <a:r>
              <a:rPr lang="en-IN" dirty="0">
                <a:latin typeface="Times New Roman" panose="02020603050405020304" pitchFamily="18" charset="0"/>
                <a:cs typeface="Times New Roman" panose="02020603050405020304" pitchFamily="18" charset="0"/>
              </a:rPr>
              <a:t> table can uniquely Identify the </a:t>
            </a:r>
            <a:r>
              <a:rPr lang="en-IN" dirty="0" err="1">
                <a:latin typeface="Times New Roman" panose="02020603050405020304" pitchFamily="18" charset="0"/>
                <a:cs typeface="Times New Roman" panose="02020603050405020304" pitchFamily="18" charset="0"/>
              </a:rPr>
              <a:t>Crime_Type</a:t>
            </a:r>
            <a:r>
              <a:rPr lang="en-IN" dirty="0">
                <a:latin typeface="Times New Roman" panose="02020603050405020304" pitchFamily="18" charset="0"/>
                <a:cs typeface="Times New Roman" panose="02020603050405020304" pitchFamily="18" charset="0"/>
              </a:rPr>
              <a:t> table as it has  composite primary keys Victim ID, Crime ID , </a:t>
            </a:r>
            <a:r>
              <a:rPr lang="en-IN" dirty="0" err="1">
                <a:latin typeface="Times New Roman" panose="02020603050405020304" pitchFamily="18" charset="0"/>
                <a:cs typeface="Times New Roman" panose="02020603050405020304" pitchFamily="18" charset="0"/>
              </a:rPr>
              <a:t>Crime_Type_ID</a:t>
            </a:r>
            <a:r>
              <a:rPr lang="en-IN" dirty="0">
                <a:latin typeface="Times New Roman" panose="02020603050405020304" pitchFamily="18" charset="0"/>
                <a:cs typeface="Times New Roman" panose="02020603050405020304" pitchFamily="18" charset="0"/>
              </a:rPr>
              <a:t> , all three involved. However, a </a:t>
            </a:r>
            <a:r>
              <a:rPr lang="en-IN" dirty="0" err="1">
                <a:latin typeface="Times New Roman" panose="02020603050405020304" pitchFamily="18" charset="0"/>
                <a:cs typeface="Times New Roman" panose="02020603050405020304" pitchFamily="18" charset="0"/>
              </a:rPr>
              <a:t>crime_type</a:t>
            </a:r>
            <a:r>
              <a:rPr lang="en-IN" dirty="0">
                <a:latin typeface="Times New Roman" panose="02020603050405020304" pitchFamily="18" charset="0"/>
                <a:cs typeface="Times New Roman" panose="02020603050405020304" pitchFamily="18" charset="0"/>
              </a:rPr>
              <a:t> can have one or many Victims affected by it</a:t>
            </a:r>
            <a:r>
              <a:rPr lang="en-IN" dirty="0" smtClean="0">
                <a:latin typeface="Times New Roman" panose="02020603050405020304" pitchFamily="18" charset="0"/>
                <a:cs typeface="Times New Roman" panose="02020603050405020304" pitchFamily="18" charset="0"/>
              </a:rPr>
              <a:t>.</a:t>
            </a:r>
          </a:p>
          <a:p>
            <a:pPr marL="0" lvl="0" indent="0">
              <a:buNone/>
            </a:pP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A Crime can involve one or many suspects, and Vice Versa. </a:t>
            </a:r>
            <a:r>
              <a:rPr lang="en-IN" dirty="0" err="1">
                <a:latin typeface="Times New Roman" panose="02020603050405020304" pitchFamily="18" charset="0"/>
                <a:cs typeface="Times New Roman" panose="02020603050405020304" pitchFamily="18" charset="0"/>
              </a:rPr>
              <a:t>Crime_Suspect</a:t>
            </a:r>
            <a:r>
              <a:rPr lang="en-IN" dirty="0">
                <a:latin typeface="Times New Roman" panose="02020603050405020304" pitchFamily="18" charset="0"/>
                <a:cs typeface="Times New Roman" panose="02020603050405020304" pitchFamily="18" charset="0"/>
              </a:rPr>
              <a:t> table acts as a bridging entity between crime table and Suspect details table</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3966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91067"/>
            <a:ext cx="10820400" cy="5685896"/>
          </a:xfrm>
        </p:spPr>
        <p:txBody>
          <a:bodyPr/>
          <a:lstStyle/>
          <a:p>
            <a:pPr lvl="0"/>
            <a:r>
              <a:rPr lang="en-IN" dirty="0" smtClean="0">
                <a:latin typeface="Times New Roman" panose="02020603050405020304" pitchFamily="18" charset="0"/>
                <a:cs typeface="Times New Roman" panose="02020603050405020304" pitchFamily="18" charset="0"/>
              </a:rPr>
              <a:t>The </a:t>
            </a:r>
            <a:r>
              <a:rPr lang="en-IN" dirty="0" err="1" smtClean="0">
                <a:latin typeface="Times New Roman" panose="02020603050405020304" pitchFamily="18" charset="0"/>
                <a:cs typeface="Times New Roman" panose="02020603050405020304" pitchFamily="18" charset="0"/>
              </a:rPr>
              <a:t>Crime_Suspect</a:t>
            </a:r>
            <a:r>
              <a:rPr lang="en-IN" dirty="0" smtClean="0">
                <a:latin typeface="Times New Roman" panose="02020603050405020304" pitchFamily="18" charset="0"/>
                <a:cs typeface="Times New Roman" panose="02020603050405020304" pitchFamily="18" charset="0"/>
              </a:rPr>
              <a:t> table can uniquely Identify the </a:t>
            </a:r>
            <a:r>
              <a:rPr lang="en-IN" dirty="0" err="1" smtClean="0">
                <a:latin typeface="Times New Roman" panose="02020603050405020304" pitchFamily="18" charset="0"/>
                <a:cs typeface="Times New Roman" panose="02020603050405020304" pitchFamily="18" charset="0"/>
              </a:rPr>
              <a:t>Crime_Type</a:t>
            </a:r>
            <a:r>
              <a:rPr lang="en-IN" dirty="0" smtClean="0">
                <a:latin typeface="Times New Roman" panose="02020603050405020304" pitchFamily="18" charset="0"/>
                <a:cs typeface="Times New Roman" panose="02020603050405020304" pitchFamily="18" charset="0"/>
              </a:rPr>
              <a:t> table as it has  composite primary keys Suspect ID, Crime ID , </a:t>
            </a:r>
            <a:r>
              <a:rPr lang="en-IN" dirty="0" err="1" smtClean="0">
                <a:latin typeface="Times New Roman" panose="02020603050405020304" pitchFamily="18" charset="0"/>
                <a:cs typeface="Times New Roman" panose="02020603050405020304" pitchFamily="18" charset="0"/>
              </a:rPr>
              <a:t>Crime_Type_ID</a:t>
            </a:r>
            <a:r>
              <a:rPr lang="en-IN" dirty="0" smtClean="0">
                <a:latin typeface="Times New Roman" panose="02020603050405020304" pitchFamily="18" charset="0"/>
                <a:cs typeface="Times New Roman" panose="02020603050405020304" pitchFamily="18" charset="0"/>
              </a:rPr>
              <a:t> , all three involved. However, a </a:t>
            </a:r>
            <a:r>
              <a:rPr lang="en-IN" dirty="0" err="1" smtClean="0">
                <a:latin typeface="Times New Roman" panose="02020603050405020304" pitchFamily="18" charset="0"/>
                <a:cs typeface="Times New Roman" panose="02020603050405020304" pitchFamily="18" charset="0"/>
              </a:rPr>
              <a:t>crime_type</a:t>
            </a:r>
            <a:r>
              <a:rPr lang="en-IN" dirty="0" smtClean="0">
                <a:latin typeface="Times New Roman" panose="02020603050405020304" pitchFamily="18" charset="0"/>
                <a:cs typeface="Times New Roman" panose="02020603050405020304" pitchFamily="18" charset="0"/>
              </a:rPr>
              <a:t> can have one or many Suspects involved by it.</a:t>
            </a:r>
          </a:p>
          <a:p>
            <a:pPr marL="0" lvl="0" indent="0">
              <a:buNone/>
            </a:pPr>
            <a:endParaRPr lang="en-IN" dirty="0" smtClean="0">
              <a:latin typeface="Times New Roman" panose="02020603050405020304" pitchFamily="18" charset="0"/>
              <a:cs typeface="Times New Roman" panose="02020603050405020304" pitchFamily="18" charset="0"/>
            </a:endParaRPr>
          </a:p>
          <a:p>
            <a:pPr lvl="0"/>
            <a:r>
              <a:rPr lang="en-IN" dirty="0" smtClean="0">
                <a:latin typeface="Times New Roman" panose="02020603050405020304" pitchFamily="18" charset="0"/>
                <a:cs typeface="Times New Roman" panose="02020603050405020304" pitchFamily="18" charset="0"/>
              </a:rPr>
              <a:t>The verdict is given by the jury based on a Particular Suspect, crime Involved in and the Sections that can be enforced under a crime committed</a:t>
            </a:r>
          </a:p>
          <a:p>
            <a:pPr marL="0" lvl="0" indent="0">
              <a:buNone/>
            </a:pP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The suspects Motive also plays a Vital role for the verdict decision</a:t>
            </a:r>
          </a:p>
          <a:p>
            <a:endParaRPr lang="en-IN" dirty="0"/>
          </a:p>
        </p:txBody>
      </p:sp>
    </p:spTree>
    <p:extLst>
      <p:ext uri="{BB962C8B-B14F-4D97-AF65-F5344CB8AC3E}">
        <p14:creationId xmlns:p14="http://schemas.microsoft.com/office/powerpoint/2010/main" val="10139056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66333" y="533401"/>
            <a:ext cx="8102601" cy="736600"/>
          </a:xfrm>
        </p:spPr>
        <p:txBody>
          <a:bodyPr>
            <a:noAutofit/>
          </a:bodyPr>
          <a:lstStyle/>
          <a:p>
            <a:pPr algn="ctr"/>
            <a:r>
              <a:rPr lang="en-IN" sz="3200" dirty="0" smtClean="0">
                <a:latin typeface="Times New Roman" panose="02020603050405020304" pitchFamily="18" charset="0"/>
                <a:cs typeface="Times New Roman" panose="02020603050405020304" pitchFamily="18" charset="0"/>
              </a:rPr>
              <a:t>List the names of all the Police Officers whose </a:t>
            </a:r>
            <a:r>
              <a:rPr lang="en-IN" sz="3200" dirty="0" err="1" smtClean="0">
                <a:latin typeface="Times New Roman" panose="02020603050405020304" pitchFamily="18" charset="0"/>
                <a:cs typeface="Times New Roman" panose="02020603050405020304" pitchFamily="18" charset="0"/>
              </a:rPr>
              <a:t>Police_Id</a:t>
            </a:r>
            <a:r>
              <a:rPr lang="en-IN" sz="3200" dirty="0" smtClean="0">
                <a:latin typeface="Times New Roman" panose="02020603050405020304" pitchFamily="18" charset="0"/>
                <a:cs typeface="Times New Roman" panose="02020603050405020304" pitchFamily="18" charset="0"/>
              </a:rPr>
              <a:t> starts with “P” ?</a:t>
            </a:r>
            <a:endParaRPr lang="en-IN" sz="32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625599" y="1600200"/>
            <a:ext cx="8373533" cy="4593697"/>
          </a:xfrm>
        </p:spPr>
      </p:pic>
    </p:spTree>
    <p:extLst>
      <p:ext uri="{BB962C8B-B14F-4D97-AF65-F5344CB8AC3E}">
        <p14:creationId xmlns:p14="http://schemas.microsoft.com/office/powerpoint/2010/main" val="3523685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800" y="1442720"/>
            <a:ext cx="8585200" cy="5064759"/>
          </a:xfrm>
          <a:prstGeom prst="rect">
            <a:avLst/>
          </a:prstGeom>
        </p:spPr>
      </p:pic>
      <p:sp>
        <p:nvSpPr>
          <p:cNvPr id="3" name="Title 2"/>
          <p:cNvSpPr>
            <a:spLocks noGrp="1"/>
          </p:cNvSpPr>
          <p:nvPr>
            <p:ph type="title"/>
          </p:nvPr>
        </p:nvSpPr>
        <p:spPr>
          <a:xfrm>
            <a:off x="1295399" y="322791"/>
            <a:ext cx="10303933" cy="650875"/>
          </a:xfrm>
        </p:spPr>
        <p:txBody>
          <a:bodyPr>
            <a:noAutofit/>
          </a:bodyPr>
          <a:lstStyle/>
          <a:p>
            <a:pPr algn="ctr"/>
            <a:r>
              <a:rPr lang="en-IN" sz="3600" dirty="0" smtClean="0">
                <a:latin typeface="Times New Roman" panose="02020603050405020304" pitchFamily="18" charset="0"/>
                <a:cs typeface="Times New Roman" panose="02020603050405020304" pitchFamily="18" charset="0"/>
              </a:rPr>
              <a:t>List the number of crimes reported in the States of </a:t>
            </a:r>
            <a:r>
              <a:rPr lang="en-IN" sz="3600" dirty="0" err="1" smtClean="0">
                <a:latin typeface="Times New Roman" panose="02020603050405020304" pitchFamily="18" charset="0"/>
                <a:cs typeface="Times New Roman" panose="02020603050405020304" pitchFamily="18" charset="0"/>
              </a:rPr>
              <a:t>Patna,Muzaffarpur</a:t>
            </a:r>
            <a:r>
              <a:rPr lang="en-IN" sz="3600" dirty="0" smtClean="0">
                <a:latin typeface="Times New Roman" panose="02020603050405020304" pitchFamily="18" charset="0"/>
                <a:cs typeface="Times New Roman" panose="02020603050405020304" pitchFamily="18" charset="0"/>
              </a:rPr>
              <a:t> and Gaya?</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5072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TotalTime>
  <Words>539</Words>
  <Application>Microsoft Office PowerPoint</Application>
  <PresentationFormat>Widescreen</PresentationFormat>
  <Paragraphs>35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Crime Record Management System</vt:lpstr>
      <vt:lpstr>PowerPoint Presentation</vt:lpstr>
      <vt:lpstr>Here are the crime statistics of Bihar in the last two decades according to the Bihar Police Department :</vt:lpstr>
      <vt:lpstr>PowerPoint Presentation</vt:lpstr>
      <vt:lpstr>Assumptions:</vt:lpstr>
      <vt:lpstr>PowerPoint Presentation</vt:lpstr>
      <vt:lpstr>PowerPoint Presentation</vt:lpstr>
      <vt:lpstr>List the names of all the Police Officers whose Police_Id starts with “P” ?</vt:lpstr>
      <vt:lpstr>List the number of crimes reported in the States of Patna,Muzaffarpur and Gaya?</vt:lpstr>
      <vt:lpstr>PowerPoint Presentation</vt:lpstr>
      <vt:lpstr>Find the Police Officer who handled the case of suspects Ali Bhai and Sukumar Kurup, using SubQuery?</vt:lpstr>
      <vt:lpstr>Find the Suspects and their Motive Involved in the Crime ID C102345?</vt:lpstr>
      <vt:lpstr>List all the Crimes recorded along with the victims and Suspects Involved in a Crime?</vt:lpstr>
      <vt:lpstr>Find the Crime_ID, Date of Crime Comitted, and Crime_Type_Description from the Crime, Suspect “Mahith Devathi” was Involved in ?</vt:lpstr>
      <vt:lpstr>Display the Verdict, Punishment , and the sections Involved in the Crime C102345, along with the Victims and Suspects names involved in the crime?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Record Management System</dc:title>
  <dc:creator>D k</dc:creator>
  <cp:lastModifiedBy>D k</cp:lastModifiedBy>
  <cp:revision>15</cp:revision>
  <dcterms:created xsi:type="dcterms:W3CDTF">2022-04-27T00:33:40Z</dcterms:created>
  <dcterms:modified xsi:type="dcterms:W3CDTF">2022-04-27T02:36:37Z</dcterms:modified>
</cp:coreProperties>
</file>